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68" r:id="rId4"/>
    <p:sldId id="258" r:id="rId5"/>
    <p:sldId id="336" r:id="rId6"/>
    <p:sldId id="266" r:id="rId7"/>
    <p:sldId id="260" r:id="rId8"/>
    <p:sldId id="334" r:id="rId9"/>
    <p:sldId id="313" r:id="rId10"/>
    <p:sldId id="261" r:id="rId11"/>
    <p:sldId id="314" r:id="rId12"/>
    <p:sldId id="315" r:id="rId13"/>
    <p:sldId id="302" r:id="rId14"/>
    <p:sldId id="311" r:id="rId15"/>
    <p:sldId id="335" r:id="rId16"/>
    <p:sldId id="316" r:id="rId17"/>
    <p:sldId id="317" r:id="rId18"/>
    <p:sldId id="267" r:id="rId19"/>
    <p:sldId id="264" r:id="rId20"/>
    <p:sldId id="318" r:id="rId21"/>
    <p:sldId id="275" r:id="rId22"/>
    <p:sldId id="276" r:id="rId23"/>
    <p:sldId id="280" r:id="rId24"/>
    <p:sldId id="327" r:id="rId25"/>
    <p:sldId id="297" r:id="rId26"/>
    <p:sldId id="298" r:id="rId27"/>
    <p:sldId id="299" r:id="rId28"/>
    <p:sldId id="300" r:id="rId29"/>
    <p:sldId id="333" r:id="rId30"/>
    <p:sldId id="277" r:id="rId31"/>
    <p:sldId id="319" r:id="rId32"/>
    <p:sldId id="320" r:id="rId33"/>
    <p:sldId id="294" r:id="rId34"/>
    <p:sldId id="321" r:id="rId35"/>
    <p:sldId id="322" r:id="rId36"/>
    <p:sldId id="323" r:id="rId37"/>
    <p:sldId id="324" r:id="rId38"/>
    <p:sldId id="325" r:id="rId39"/>
    <p:sldId id="326" r:id="rId40"/>
    <p:sldId id="328" r:id="rId41"/>
    <p:sldId id="331" r:id="rId42"/>
    <p:sldId id="329" r:id="rId43"/>
    <p:sldId id="332" r:id="rId44"/>
    <p:sldId id="290" r:id="rId45"/>
    <p:sldId id="295" r:id="rId46"/>
    <p:sldId id="337" r:id="rId47"/>
    <p:sldId id="296" r:id="rId48"/>
  </p:sldIdLst>
  <p:sldSz cx="12192000" cy="6858000"/>
  <p:notesSz cx="6858000" cy="9144000"/>
  <p:embeddedFontLst>
    <p:embeddedFont>
      <p:font typeface="맑은 고딕" panose="020B0503020000020004" pitchFamily="50" charset="-127"/>
      <p:regular r:id="rId50"/>
      <p:bold r:id="rId51"/>
    </p:embeddedFont>
    <p:embeddedFont>
      <p:font typeface="강원교육모두 Light" panose="02020603020101020101" pitchFamily="18" charset="-127"/>
      <p:regular r:id="rId52"/>
    </p:embeddedFont>
    <p:embeddedFont>
      <p:font typeface="강원교육모두 Bold" panose="02020603020101020101" pitchFamily="18" charset="-127"/>
      <p:regular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2944"/>
    <a:srgbClr val="FFFFFF"/>
    <a:srgbClr val="FFE7E7"/>
    <a:srgbClr val="D47D93"/>
    <a:srgbClr val="9A1D2E"/>
    <a:srgbClr val="F9C7D2"/>
    <a:srgbClr val="FD8D8D"/>
    <a:srgbClr val="D91833"/>
    <a:srgbClr val="601B1B"/>
    <a:srgbClr val="F286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88"/>
      </p:cViewPr>
      <p:guideLst>
        <p:guide orient="horz" pos="204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레드스파크스</c:v>
                </c:pt>
              </c:strCache>
            </c:strRef>
          </c:tx>
          <c:spPr>
            <a:ln w="28575" cap="rnd">
              <a:solidFill>
                <a:srgbClr val="D9183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20</c:v>
                </c:pt>
                <c:pt idx="2">
                  <c:v>12</c:v>
                </c:pt>
                <c:pt idx="3">
                  <c:v>15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48-48EE-B262-D1E76C4EB0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네이버스포츠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32</c:v>
                </c:pt>
                <c:pt idx="2">
                  <c:v>30</c:v>
                </c:pt>
                <c:pt idx="3">
                  <c:v>35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48-48EE-B262-D1E76C4EB0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744224"/>
        <c:axId val="723750464"/>
      </c:radarChart>
      <c:catAx>
        <c:axId val="72374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defRPr>
            </a:pPr>
            <a:endParaRPr lang="ko-KR"/>
          </a:p>
        </c:txPr>
        <c:crossAx val="723750464"/>
        <c:crosses val="autoZero"/>
        <c:auto val="1"/>
        <c:lblAlgn val="ctr"/>
        <c:lblOffset val="100"/>
        <c:noMultiLvlLbl val="0"/>
      </c:catAx>
      <c:valAx>
        <c:axId val="72375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23744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A356C-5618-4BB1-A428-E3FE312E2E2C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89E26-4741-42D9-A5C1-ACBE6BCFB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411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9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06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80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81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9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7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92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01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117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29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C13C0-C083-4782-B5A3-080220220D3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25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9.png"/><Relationship Id="rId7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5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85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3.png"/><Relationship Id="rId4" Type="http://schemas.openxmlformats.org/officeDocument/2006/relationships/image" Target="../media/image88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sooparkle.dothome.co.kr/index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486866"/>
            <a:ext cx="12192000" cy="1362075"/>
            <a:chOff x="0" y="2486866"/>
            <a:chExt cx="12192000" cy="13620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Texturiz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86866"/>
              <a:ext cx="12192000" cy="1362075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454199" y="2492646"/>
              <a:ext cx="5104939" cy="1356295"/>
              <a:chOff x="7632052" y="5092726"/>
              <a:chExt cx="5104939" cy="1356295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LineDraw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2052" y="5092726"/>
                <a:ext cx="1576868" cy="135629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999546" y="5540040"/>
                <a:ext cx="37374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1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조   </a:t>
                </a:r>
                <a:r>
                  <a:rPr lang="en-US" altLang="ko-KR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 </a:t>
                </a:r>
                <a:r>
                  <a:rPr lang="ko-KR" altLang="en-US" sz="2400" dirty="0" err="1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임수한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 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장보은 고소현</a:t>
                </a:r>
                <a:endParaRPr lang="ko-KR" altLang="en-US" sz="24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9697799" y="6004837"/>
            <a:ext cx="25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프로젝트기반 </a:t>
            </a:r>
            <a:r>
              <a:rPr lang="ko-KR" altLang="en-US" sz="16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프론트엔드</a:t>
            </a:r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앱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SW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개발자 양성과정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18" y="2581836"/>
            <a:ext cx="1485079" cy="14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6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91833"/>
                </a:solidFill>
              </a:rPr>
              <a:t>약</a:t>
            </a:r>
            <a:r>
              <a:rPr lang="ko-KR" altLang="en-US" sz="3200" dirty="0" smtClean="0">
                <a:solidFill>
                  <a:srgbClr val="D91833"/>
                </a:solidFill>
              </a:rPr>
              <a:t>점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0" name="TextBox 9"/>
            <p:cNvSpPr txBox="1"/>
            <p:nvPr/>
          </p:nvSpPr>
          <p:spPr>
            <a:xfrm>
              <a:off x="1289131" y="4872840"/>
              <a:ext cx="5003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정보가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많아 강조해야 할 부분을 확인하기 어렵다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사이트가 무거워 로딩이 오래 걸린다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통합사이트에 들어가 있어 다른 팀들과의 구성이 똑같아 아쉽다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634051"/>
            <a:ext cx="4613664" cy="22083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51" y="1332875"/>
            <a:ext cx="5357734" cy="25644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3120264"/>
            <a:ext cx="4613664" cy="2208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95142" y="4211122"/>
            <a:ext cx="229205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30000"/>
                  </a:srgbClr>
                </a:solidFill>
              </a:rPr>
              <a:t>W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98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289131" y="5114888"/>
              <a:ext cx="500343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개인화 된 콘텐츠를 제공할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정관장만을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위한 컨텐츠를 추가할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기회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40377" y="4211122"/>
            <a:ext cx="19468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30000"/>
                  </a:srgbClr>
                </a:solidFill>
              </a:rPr>
              <a:t>O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007" y="1073899"/>
            <a:ext cx="4678491" cy="27466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181" y="428558"/>
            <a:ext cx="4599747" cy="375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8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위협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126987" y="4211122"/>
            <a:ext cx="155494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30000"/>
                  </a:srgbClr>
                </a:solidFill>
              </a:rPr>
              <a:t>T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289131" y="4995951"/>
              <a:ext cx="51744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경쟁사 네이버 스포츠가 압도적인 인지도와 접근성을 가지고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 </a:t>
              </a:r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굿즈를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사고 싶을 때 통합 페이지에 </a:t>
              </a:r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있다보니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팀 사이트가 아닌 코보페이지로 가서 가입을 해야하는 불편함이 있다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133" y="609600"/>
            <a:ext cx="4050312" cy="37920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06" y="1361864"/>
            <a:ext cx="5561705" cy="254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4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2052735"/>
            <a:ext cx="12192000" cy="2519265"/>
            <a:chOff x="0" y="2052735"/>
            <a:chExt cx="12192000" cy="2519265"/>
          </a:xfrm>
        </p:grpSpPr>
        <p:sp>
          <p:nvSpPr>
            <p:cNvPr id="2" name="직사각형 1"/>
            <p:cNvSpPr/>
            <p:nvPr/>
          </p:nvSpPr>
          <p:spPr>
            <a:xfrm>
              <a:off x="0" y="2052735"/>
              <a:ext cx="12192000" cy="251926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525806" y="2518283"/>
              <a:ext cx="3446996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네이버 </a:t>
              </a:r>
              <a:r>
                <a:rPr lang="ko-KR" altLang="en-US" sz="4000" dirty="0" smtClean="0">
                  <a:solidFill>
                    <a:schemeClr val="bg1"/>
                  </a:solidFill>
                </a:rPr>
                <a:t>스포츠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33060" y="2561263"/>
              <a:ext cx="1240971" cy="1446550"/>
            </a:xfrm>
            <a:prstGeom prst="rect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b="1" dirty="0" smtClean="0">
                  <a:solidFill>
                    <a:schemeClr val="bg1"/>
                  </a:solidFill>
                </a:rPr>
                <a:t>N</a:t>
              </a:r>
              <a:endParaRPr lang="ko-KR" altLang="en-US" sz="8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78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3907" y="417748"/>
            <a:ext cx="5164133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tx1"/>
                </a:solidFill>
              </a:rPr>
              <a:t>경쟁사 </a:t>
            </a:r>
            <a:r>
              <a:rPr lang="en-US" altLang="ko-KR" sz="2800" dirty="0" smtClean="0">
                <a:solidFill>
                  <a:srgbClr val="00B050"/>
                </a:solidFill>
              </a:rPr>
              <a:t>: </a:t>
            </a:r>
            <a:r>
              <a:rPr lang="ko-KR" altLang="en-US" sz="2800" dirty="0">
                <a:solidFill>
                  <a:srgbClr val="00B050"/>
                </a:solidFill>
              </a:rPr>
              <a:t>네이버 </a:t>
            </a:r>
            <a:r>
              <a:rPr lang="ko-KR" altLang="en-US" sz="2800" dirty="0" smtClean="0">
                <a:solidFill>
                  <a:srgbClr val="00B050"/>
                </a:solidFill>
              </a:rPr>
              <a:t>스포츠</a:t>
            </a:r>
            <a:r>
              <a:rPr lang="en-US" altLang="ko-KR" sz="2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00B050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00B050">
                  <a:alpha val="60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1806" y="1772730"/>
            <a:ext cx="3535397" cy="3709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 smtClean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  <a:endParaRPr lang="en-US" altLang="ko-KR" sz="2000" dirty="0">
              <a:solidFill>
                <a:srgbClr val="00B0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다양한 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 소식을 중계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    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상과 함께 팬들이 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모여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응원하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는 커뮤니티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공식 홈에서 스포츠 사이트에 가면 각 운동 사이트 중 하나에 </a:t>
            </a:r>
            <a:r>
              <a:rPr lang="ko-KR" altLang="en-US" sz="2000" dirty="0" smtClean="0">
                <a:solidFill>
                  <a:srgbClr val="D82944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 있다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1772730"/>
            <a:ext cx="6962204" cy="38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244" y="2467618"/>
              <a:ext cx="1818340" cy="1563989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8" descr="https://lh7-us.googleusercontent.com/XzuWVqp9ddldvdB15hr3jih15nCykCsMJgMlYOzjVM5oF4M9rMQsRjeZxDvqFXsB8B_Ey5eDnEE2n_NiZISmUnItaUmqh6mZcEXP39MRlSG9WbvPY7aEI2j4dskNPXZ8jBLkRvvyk4IS1Bd0oZU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163" y="2765218"/>
              <a:ext cx="1094295" cy="1094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4679813" y="2468476"/>
            <a:ext cx="277882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 smtClean="0">
                <a:solidFill>
                  <a:schemeClr val="bg1"/>
                </a:solidFill>
              </a:rPr>
              <a:t>VS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39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lh7-us.googleusercontent.com/zVqzHTmRHZgDZTfCpZ98N-XnzMM6LV9AeMlZwxQ177MuDA79RfkiVl2_Qg-1LRnRd4vYAR0aeL4J6JjO-wXf92FJ1BuUsp5rCqkS7vx2vhemdTo32WvBzQqOVNTviCPuvLEvboZJQla1YkzY7q8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07" y="1650008"/>
            <a:ext cx="3285666" cy="432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lh7-us.googleusercontent.com/QE6EQ-VPQysH99rdb0WbQBS9Qw0wq24zRKA_GU1b2ROlFD8h1KvY6xtRIzD3MjLJavoukbF0a1F4Y-LawbKk9OaxpBQvLCtQFGVu7ZEoBLO-upgYWaFT4eEyrFKugrtMhL45Pv1xlPaV8l1voK8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587" y="1553291"/>
            <a:ext cx="4604804" cy="346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25578" y="5668915"/>
            <a:ext cx="720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높은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Layout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구성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5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차트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막대 그래프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 등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활용하여 정보의 가시성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향상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22733" y="3813667"/>
            <a:ext cx="33871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solidFill>
                  <a:srgbClr val="D82944">
                    <a:alpha val="30000"/>
                  </a:srgbClr>
                </a:solidFill>
              </a:rPr>
              <a:t>V</a:t>
            </a:r>
            <a:r>
              <a:rPr lang="en-US" altLang="ko-KR" sz="19900" b="1" dirty="0" smtClean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82944"/>
                </a:solidFill>
              </a:rPr>
              <a:t>비교</a:t>
            </a:r>
            <a:endParaRPr lang="ko-KR" altLang="en-US" sz="3200" dirty="0">
              <a:solidFill>
                <a:srgbClr val="D8294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D82944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D82944">
                  <a:alpha val="60000"/>
                </a:srgb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8" y="1429875"/>
            <a:ext cx="1139349" cy="9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3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82944"/>
                </a:solidFill>
              </a:rPr>
              <a:t>비교</a:t>
            </a:r>
            <a:endParaRPr lang="ko-KR" altLang="en-US" sz="3200" dirty="0">
              <a:solidFill>
                <a:srgbClr val="D8294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D82944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D82944">
                  <a:alpha val="60000"/>
                </a:srgbClr>
              </a:solidFill>
            </a:endParaRPr>
          </a:p>
        </p:txBody>
      </p:sp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lh7-us.googleusercontent.com/LVewxG2-iTlyw_nytC5x6K-Dtboq4_ueBnZtoQtM_rwIipLn9a5-r6m3g633SixtCYPb7hE6HnrkjhehXxcjOslBIg---ngSoQRiXuJVLTml50r6YgmAOM5RcEGeFsWFxokcu5WCjVo9DwIEKJU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81" y="1501217"/>
            <a:ext cx="3598428" cy="37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lh7-us.googleusercontent.com/lGj7-YJKCykomynPbarUsIT4Zgn7ANT3jH1XVDP8EUjkgZDXZ4WCThyH2L6j2QBHe78yJnOfBL33elJh2-0zLqTBfOiCcz8pWFybhONj_E2soKtQyhNf-anJ_ZFKiJpJljSL369rUWCzPS_2u6I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1332875"/>
            <a:ext cx="5204828" cy="159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lh7-us.googleusercontent.com/cXS9DEq5wcYpvzIrD78uizahE2IIKJLVjSM-XPNtkm2_mUNRU08hiUjPBpucGRbZyqzrSFCDnKkE1MWu2iCsl8aCgyQ-dILD4xzHS0N7bhYtngvRJn2-H39JDfHhgmeE6I817e0d8kYdGdTnViM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3225479"/>
            <a:ext cx="2463142" cy="167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lh7-us.googleusercontent.com/lUnEQgvfRto1IwNWP9xDhUEbTd_D1RDa5wN9GBfR0-m-s8tCgjIgbLwmq59EJkzKj79ip5zJvRYC41lPsCtAZyYi1HRO-0YdHNMuhvpUfgW213Nmh6U7TQibPcwCnwqdUCWD7W3Nxx8xf1fM578=s20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69" y="3301679"/>
            <a:ext cx="2821783" cy="13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22733" y="3813667"/>
            <a:ext cx="33871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solidFill>
                  <a:srgbClr val="D82944">
                    <a:alpha val="30000"/>
                  </a:srgbClr>
                </a:solidFill>
              </a:rPr>
              <a:t>V</a:t>
            </a:r>
            <a:r>
              <a:rPr lang="en-US" altLang="ko-KR" sz="19900" b="1" dirty="0" smtClean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8" y="1429875"/>
            <a:ext cx="1139349" cy="9799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73907" y="5719451"/>
            <a:ext cx="720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영상들은 모두 자사 영상들을 사용 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레드스파크스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유튜브 자료 사용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46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166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36" y="2061771"/>
            <a:ext cx="3688130" cy="3688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67167" y="3380617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D91833"/>
                </a:solidFill>
              </a:rPr>
              <a:t>디자인 방향성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72159" y="4916425"/>
            <a:ext cx="181744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73173" y="4935405"/>
            <a:ext cx="1817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레이아웃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79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chemeClr val="tx1"/>
                </a:solidFill>
              </a:rPr>
              <a:t>페르소나</a:t>
            </a:r>
            <a:r>
              <a:rPr lang="ko-KR" altLang="en-US" sz="3200" smtClean="0"/>
              <a:t> </a:t>
            </a:r>
            <a:endParaRPr lang="en-US" altLang="ko-KR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23" y="3193328"/>
            <a:ext cx="2292641" cy="229264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#SNS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컨텐츠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분석가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워커홀릭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한국에서 대학교를 나와 한국 상품을 </a:t>
            </a:r>
            <a:endParaRPr lang="en-US" altLang="ko-KR" dirty="0" smtClean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인도네시아로 수출하는 업무를 담당하고 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마케팅 업무를 담당하고 있어 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관심이 많습니다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우연히 한국의 배구를 보고 한국 리그에서 뛰고 있는 자국 선수를 응원하면서 같이 상품을 팔 수 있는 아이디어가 생각 나 관심 깊게 배구를 보고 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605372" y="92699"/>
            <a:ext cx="2986886" cy="2873366"/>
            <a:chOff x="3064041" y="89647"/>
            <a:chExt cx="3185999" cy="3009676"/>
          </a:xfrm>
        </p:grpSpPr>
        <p:sp>
          <p:nvSpPr>
            <p:cNvPr id="12" name="TextBox 11"/>
            <p:cNvSpPr txBox="1"/>
            <p:nvPr/>
          </p:nvSpPr>
          <p:spPr>
            <a:xfrm>
              <a:off x="3527486" y="646886"/>
              <a:ext cx="2259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자주 사용하는 웹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/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앱</a:t>
              </a:r>
              <a:endPara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pic>
          <p:nvPicPr>
            <p:cNvPr id="2050" name="Picture 2" descr="File:TikTok logo.sv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764" y="1932362"/>
              <a:ext cx="1190626" cy="347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lh7-us.googleusercontent.com/Mn_McDe8ymqzGC3gmmRjZXu5Xrkkiy7pfopd_PmD9OhKKhZsOGRlIXmceXN_EPH98E1ZI2OYgaYYLKMom-S05D9NW4hmN85ivNjNZ01GWMDnW-EJZJ125Gn6um2aan_l2i1DBE0iQyp4AMef-64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0003" y="1232051"/>
              <a:ext cx="616065" cy="426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파일:Instagram logo 2016.svg - 위키백과, 우리 모두의 백과사전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552" y="1847539"/>
              <a:ext cx="478490" cy="47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형 설명선 14"/>
            <p:cNvSpPr/>
            <p:nvPr/>
          </p:nvSpPr>
          <p:spPr>
            <a:xfrm>
              <a:off x="3064041" y="89647"/>
              <a:ext cx="3185999" cy="3009676"/>
            </a:xfrm>
            <a:prstGeom prst="wedgeEllipseCallout">
              <a:avLst>
                <a:gd name="adj1" fmla="val 22127"/>
                <a:gd name="adj2" fmla="val 52126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653753" y="2164670"/>
              <a:ext cx="3593317" cy="737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 smtClean="0"/>
                <a:t>: </a:t>
              </a:r>
              <a:r>
                <a:rPr lang="ko-KR" altLang="en-US" dirty="0" err="1" smtClean="0"/>
                <a:t>띠따이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나이 </a:t>
              </a:r>
              <a:r>
                <a:rPr lang="en-US" altLang="ko-KR" dirty="0" smtClean="0"/>
                <a:t>: 28</a:t>
              </a:r>
              <a:endParaRPr lang="en-US" altLang="ko-KR" dirty="0"/>
            </a:p>
            <a:p>
              <a:r>
                <a:rPr lang="ko-KR" altLang="en-US" dirty="0"/>
                <a:t>국적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인도네시아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직업 </a:t>
              </a:r>
              <a:r>
                <a:rPr lang="en-US" altLang="ko-KR" dirty="0" smtClean="0"/>
                <a:t>: </a:t>
              </a:r>
              <a:r>
                <a:rPr lang="ko-KR" altLang="en-US" dirty="0" err="1" smtClean="0"/>
                <a:t>마케터</a:t>
              </a:r>
              <a:endParaRPr lang="en-US" altLang="ko-KR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3753" y="3201847"/>
              <a:ext cx="4446445" cy="184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 홈페이지에서 메가 선수 영상 및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다른 선수들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정보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수집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타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 콘텐츠 정보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수집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69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6534031" y="1864459"/>
            <a:ext cx="1688129" cy="1921062"/>
            <a:chOff x="6534031" y="1864459"/>
            <a:chExt cx="1688129" cy="1921062"/>
          </a:xfrm>
        </p:grpSpPr>
        <p:sp>
          <p:nvSpPr>
            <p:cNvPr id="31" name="TextBox 30"/>
            <p:cNvSpPr txBox="1"/>
            <p:nvPr/>
          </p:nvSpPr>
          <p:spPr>
            <a:xfrm>
              <a:off x="6534031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>
                      <a:alpha val="80000"/>
                    </a:srgbClr>
                  </a:solidFill>
                </a:rPr>
                <a:t>3</a:t>
              </a:r>
              <a:endParaRPr lang="ko-KR" altLang="en-US" sz="8800" b="1" dirty="0">
                <a:solidFill>
                  <a:srgbClr val="D91833">
                    <a:alpha val="80000"/>
                  </a:srgb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437" y="2433798"/>
              <a:ext cx="1351723" cy="1351723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3881100" y="1864459"/>
            <a:ext cx="1512566" cy="1889323"/>
            <a:chOff x="1483082" y="1857862"/>
            <a:chExt cx="1512566" cy="1889323"/>
          </a:xfrm>
        </p:grpSpPr>
        <p:sp>
          <p:nvSpPr>
            <p:cNvPr id="30" name="TextBox 29"/>
            <p:cNvSpPr txBox="1"/>
            <p:nvPr/>
          </p:nvSpPr>
          <p:spPr>
            <a:xfrm>
              <a:off x="1483082" y="1857862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rgbClr val="D91833">
                      <a:alpha val="60000"/>
                    </a:srgbClr>
                  </a:solidFill>
                </a:rPr>
                <a:t>2</a:t>
              </a:r>
              <a:endParaRPr lang="ko-KR" altLang="en-US" sz="8800" b="1" dirty="0">
                <a:solidFill>
                  <a:srgbClr val="D91833">
                    <a:alpha val="60000"/>
                  </a:srgbClr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786" y="2490323"/>
              <a:ext cx="1256862" cy="1256862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1526281" y="1864459"/>
            <a:ext cx="1470158" cy="1801871"/>
            <a:chOff x="1503537" y="1873175"/>
            <a:chExt cx="1470158" cy="1801871"/>
          </a:xfrm>
        </p:grpSpPr>
        <p:sp>
          <p:nvSpPr>
            <p:cNvPr id="29" name="TextBox 28"/>
            <p:cNvSpPr txBox="1"/>
            <p:nvPr/>
          </p:nvSpPr>
          <p:spPr>
            <a:xfrm>
              <a:off x="1503537" y="1873175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>
                      <a:alpha val="40000"/>
                    </a:srgbClr>
                  </a:solidFill>
                </a:rPr>
                <a:t>1</a:t>
              </a:r>
              <a:endParaRPr lang="ko-KR" altLang="en-US" sz="8800" b="1" dirty="0">
                <a:solidFill>
                  <a:srgbClr val="D91833">
                    <a:alpha val="40000"/>
                  </a:srgbClr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253" y="2500604"/>
              <a:ext cx="1174442" cy="117444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8997" y="232539"/>
            <a:ext cx="3034005" cy="1325563"/>
          </a:xfrm>
        </p:spPr>
        <p:txBody>
          <a:bodyPr/>
          <a:lstStyle/>
          <a:p>
            <a:r>
              <a:rPr lang="en-US" altLang="ko-KR" b="1" spc="6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CONTENTS</a:t>
            </a:r>
            <a:endParaRPr lang="ko-KR" altLang="en-US" b="1" spc="6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859546" y="1867441"/>
            <a:ext cx="1653259" cy="1915071"/>
            <a:chOff x="8901869" y="1864459"/>
            <a:chExt cx="1653259" cy="1915071"/>
          </a:xfrm>
        </p:grpSpPr>
        <p:sp>
          <p:nvSpPr>
            <p:cNvPr id="32" name="TextBox 31"/>
            <p:cNvSpPr txBox="1"/>
            <p:nvPr/>
          </p:nvSpPr>
          <p:spPr>
            <a:xfrm>
              <a:off x="8901869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/>
                  </a:solidFill>
                </a:rPr>
                <a:t>4</a:t>
              </a:r>
              <a:endParaRPr lang="ko-KR" altLang="en-US" sz="8800" b="1" dirty="0">
                <a:solidFill>
                  <a:srgbClr val="D91833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613" y="2476015"/>
              <a:ext cx="1303515" cy="130351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468846" y="4509009"/>
            <a:ext cx="173356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분담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기간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8277" y="5706055"/>
            <a:ext cx="116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</a:t>
            </a:r>
            <a:endParaRPr lang="ko-KR" altLang="en-US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50700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09290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01441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25675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9918" y="232539"/>
            <a:ext cx="11597951" cy="6382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716507" y="4509009"/>
            <a:ext cx="1919189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분석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분석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84420" y="4509009"/>
            <a:ext cx="17114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- </a:t>
            </a:r>
            <a:r>
              <a:rPr lang="ko-KR" altLang="en-US" sz="1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레이아웃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44459" y="4509009"/>
            <a:ext cx="1030071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96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62" y="2940608"/>
            <a:ext cx="2557562" cy="25575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chemeClr val="tx1"/>
                </a:solidFill>
              </a:rPr>
              <a:t>페르소나</a:t>
            </a:r>
            <a:r>
              <a:rPr lang="ko-KR" altLang="en-US" sz="3200" smtClean="0"/>
              <a:t> </a:t>
            </a:r>
            <a:endParaRPr lang="en-US" altLang="ko-KR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활동적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적극적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애향심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스포츠맨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고등학교 때 배구 동아리를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하였고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배구팀 주장도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하면서 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즐거운 학창 시절을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보냈습니다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  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현재 고등학교 교사가 된 이후 학교 배구팀 담당 선생님이 됐고 연고지의 프로배구팀인 </a:t>
            </a:r>
            <a:r>
              <a:rPr lang="ko-KR" altLang="en-US" dirty="0" err="1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정관장을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응원하고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스포츠에 관심이 많으며 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E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성향입니다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886723" y="2311779"/>
              <a:ext cx="3593317" cy="816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백종원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나이 </a:t>
              </a:r>
              <a:r>
                <a:rPr lang="en-US" altLang="ko-KR" dirty="0" smtClean="0"/>
                <a:t>: 32</a:t>
              </a:r>
              <a:endParaRPr lang="en-US" altLang="ko-KR" dirty="0"/>
            </a:p>
            <a:p>
              <a:r>
                <a:rPr lang="ko-KR" altLang="en-US" dirty="0"/>
                <a:t>국적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한국</a:t>
              </a:r>
              <a:r>
                <a:rPr lang="en-US" altLang="ko-KR" dirty="0" smtClean="0"/>
                <a:t>	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직업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교사</a:t>
              </a:r>
              <a:endParaRPr lang="en-US" altLang="ko-KR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86723" y="3358446"/>
              <a:ext cx="3878921" cy="157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홈경기 배구 경기 정보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티켓 구매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605372" y="92699"/>
            <a:ext cx="2986886" cy="2873366"/>
            <a:chOff x="3605372" y="92699"/>
            <a:chExt cx="2986886" cy="2873366"/>
          </a:xfrm>
        </p:grpSpPr>
        <p:grpSp>
          <p:nvGrpSpPr>
            <p:cNvPr id="16" name="그룹 15"/>
            <p:cNvGrpSpPr/>
            <p:nvPr/>
          </p:nvGrpSpPr>
          <p:grpSpPr>
            <a:xfrm>
              <a:off x="3605372" y="92699"/>
              <a:ext cx="2986886" cy="2873366"/>
              <a:chOff x="3064041" y="89647"/>
              <a:chExt cx="3185999" cy="3009676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527487" y="843873"/>
                <a:ext cx="22591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자주 사용하는 웹 </a:t>
                </a:r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/ </a:t>
                </a:r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앱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  <p:pic>
            <p:nvPicPr>
              <p:cNvPr id="2052" name="Picture 4" descr="https://lh7-us.googleusercontent.com/Mn_McDe8ymqzGC3gmmRjZXu5Xrkkiy7pfopd_PmD9OhKKhZsOGRlIXmceXN_EPH98E1ZI2OYgaYYLKMom-S05D9NW4hmN85ivNjNZ01GWMDnW-EJZJ125Gn6um2aan_l2i1DBE0iQyp4AMef-64=s204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5675" y="1604235"/>
                <a:ext cx="616065" cy="426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타원형 설명선 14"/>
              <p:cNvSpPr/>
              <p:nvPr/>
            </p:nvSpPr>
            <p:spPr>
              <a:xfrm>
                <a:off x="3064041" y="89647"/>
                <a:ext cx="3185999" cy="3009676"/>
              </a:xfrm>
              <a:prstGeom prst="wedgeEllipseCallout">
                <a:avLst>
                  <a:gd name="adj1" fmla="val 22127"/>
                  <a:gd name="adj2" fmla="val 52126"/>
                </a:avLst>
              </a:prstGeom>
              <a:noFill/>
              <a:ln w="63500">
                <a:solidFill>
                  <a:srgbClr val="D829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Picture 2" descr="https://lh7-us.googleusercontent.com/p9CtSN3xVg0imofuUYhY8zEd0LlfI6l-sAgibT2n2nWfRFvrW3QhDPgrmmT_PzhTjQuCKfR8fNQt6qSonHWx3hQBbs6EZ8W_gTg93xL1VTEs7B-kIAwnen-nj39YF5ZW3Epo5H2IqtSm6HqSw3g=s204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925" y="1495921"/>
              <a:ext cx="490455" cy="49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095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차트 25"/>
          <p:cNvGraphicFramePr/>
          <p:nvPr>
            <p:extLst>
              <p:ext uri="{D42A27DB-BD31-4B8C-83A1-F6EECF244321}">
                <p14:modId xmlns:p14="http://schemas.microsoft.com/office/powerpoint/2010/main" val="1250593935"/>
              </p:ext>
            </p:extLst>
          </p:nvPr>
        </p:nvGraphicFramePr>
        <p:xfrm>
          <a:off x="0" y="1474492"/>
          <a:ext cx="8220270" cy="5233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77620" y="242012"/>
            <a:ext cx="2974502" cy="1054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포지셔닝</a:t>
            </a:r>
            <a:endParaRPr lang="en-US" altLang="ko-KR" sz="3200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7875037" y="2425959"/>
            <a:ext cx="933061" cy="130629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206214" y="2291218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 smtClean="0"/>
              <a:t>정관장 </a:t>
            </a:r>
            <a:r>
              <a:rPr lang="ko-KR" altLang="en-US" sz="2000" dirty="0" err="1" smtClean="0"/>
              <a:t>레드스파크스</a:t>
            </a:r>
            <a:endParaRPr lang="en-US" altLang="ko-KR" sz="2000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7875037" y="2836245"/>
            <a:ext cx="933061" cy="1306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206214" y="2701504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 smtClean="0"/>
              <a:t>네이버 스포츠</a:t>
            </a:r>
            <a:endParaRPr lang="en-US" altLang="ko-KR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96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4272" y="0"/>
            <a:ext cx="3627645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chemeClr val="tx1"/>
                </a:solidFill>
              </a:rPr>
              <a:t>TON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90" y="2067470"/>
            <a:ext cx="2999795" cy="2580181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770560" y="2952990"/>
            <a:ext cx="2246879" cy="866024"/>
          </a:xfrm>
          <a:prstGeom prst="rect">
            <a:avLst/>
          </a:prstGeom>
          <a:solidFill>
            <a:srgbClr val="CF1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주조색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#D91833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186222" y="2952990"/>
            <a:ext cx="1464751" cy="1098998"/>
            <a:chOff x="7195187" y="2868825"/>
            <a:chExt cx="1464751" cy="1098998"/>
          </a:xfrm>
        </p:grpSpPr>
        <p:grpSp>
          <p:nvGrpSpPr>
            <p:cNvPr id="3" name="그룹 2"/>
            <p:cNvGrpSpPr/>
            <p:nvPr/>
          </p:nvGrpSpPr>
          <p:grpSpPr>
            <a:xfrm>
              <a:off x="7195187" y="2868825"/>
              <a:ext cx="1464751" cy="906680"/>
              <a:chOff x="7195187" y="2868825"/>
              <a:chExt cx="1464751" cy="906680"/>
            </a:xfrm>
          </p:grpSpPr>
          <p:sp>
            <p:nvSpPr>
              <p:cNvPr id="33" name="TextBox 32"/>
              <p:cNvSpPr txBox="1"/>
              <p:nvPr/>
            </p:nvSpPr>
            <p:spPr>
              <a:xfrm rot="1636189">
                <a:off x="7195187" y="3313840"/>
                <a:ext cx="14647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20450546">
                <a:off x="7246556" y="2868825"/>
                <a:ext cx="1307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2" name="순서도: 연결자 31"/>
              <p:cNvSpPr/>
              <p:nvPr/>
            </p:nvSpPr>
            <p:spPr>
              <a:xfrm rot="20450546">
                <a:off x="8378404" y="2924693"/>
                <a:ext cx="176464" cy="163901"/>
              </a:xfrm>
              <a:prstGeom prst="flowChartConnector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순서도: 연결자 33"/>
            <p:cNvSpPr/>
            <p:nvPr/>
          </p:nvSpPr>
          <p:spPr>
            <a:xfrm rot="20450546">
              <a:off x="8343235" y="3803922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순서도: 연결자 30"/>
            <p:cNvSpPr/>
            <p:nvPr/>
          </p:nvSpPr>
          <p:spPr>
            <a:xfrm rot="20450546">
              <a:off x="7294876" y="3301118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9012145" y="2559973"/>
            <a:ext cx="2192336" cy="593257"/>
          </a:xfrm>
          <a:prstGeom prst="rect">
            <a:avLst/>
          </a:prstGeom>
          <a:solidFill>
            <a:srgbClr val="F28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보조색</a:t>
            </a:r>
            <a:r>
              <a:rPr lang="ko-KR" altLang="en-US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#F28695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9012145" y="3772956"/>
            <a:ext cx="2192336" cy="593257"/>
          </a:xfrm>
          <a:prstGeom prst="rect">
            <a:avLst/>
          </a:prstGeom>
          <a:solidFill>
            <a:srgbClr val="60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강조색</a:t>
            </a:r>
            <a:r>
              <a:rPr lang="ko-KR" altLang="en-US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#</a:t>
            </a:r>
            <a:r>
              <a:rPr lang="en-US" altLang="ko-KR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601b1b</a:t>
            </a:r>
            <a:endParaRPr lang="en-US" altLang="ko-KR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44445" y="3126727"/>
            <a:ext cx="1307472" cy="461665"/>
            <a:chOff x="3691260" y="3126729"/>
            <a:chExt cx="1307472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3691260" y="3126729"/>
              <a:ext cx="13074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CF1F25"/>
                  </a:solidFill>
                </a:rPr>
                <a:t>……........</a:t>
              </a:r>
              <a:endParaRPr lang="ko-KR" altLang="en-US" sz="2400" dirty="0">
                <a:solidFill>
                  <a:srgbClr val="CF1F25"/>
                </a:solidFill>
              </a:endParaRPr>
            </a:p>
          </p:txBody>
        </p:sp>
        <p:sp>
          <p:nvSpPr>
            <p:cNvPr id="23" name="순서도: 연결자 22"/>
            <p:cNvSpPr/>
            <p:nvPr/>
          </p:nvSpPr>
          <p:spPr>
            <a:xfrm>
              <a:off x="4851918" y="3373605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순서도: 연결자 38"/>
            <p:cNvSpPr/>
            <p:nvPr/>
          </p:nvSpPr>
          <p:spPr>
            <a:xfrm>
              <a:off x="3723958" y="3374758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69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5" grpId="0" animBg="1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0113" y="480356"/>
            <a:ext cx="2033538" cy="626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smtClean="0">
                <a:solidFill>
                  <a:schemeClr val="tx1"/>
                </a:solidFill>
              </a:rPr>
              <a:t>MANNER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753" y="1627524"/>
            <a:ext cx="2999795" cy="25801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52" y="1627524"/>
            <a:ext cx="4750030" cy="445315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57241" y="4827793"/>
            <a:ext cx="30089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폰트 사용</a:t>
            </a:r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Font-family : ‘Pretendard-Regular’</a:t>
            </a: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Font-weight : 400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Font-style : normal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34625" y="4827793"/>
            <a:ext cx="26994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폰트 사용 이유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</a:p>
          <a:p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 통합 사이트에 맞는 컨셉과 분위기를 따라 같은 폰트를 사용</a:t>
            </a:r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3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33319" y="2454729"/>
              <a:ext cx="2272046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레이아웃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72988" y="2455529"/>
              <a:ext cx="1169095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변경 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MAIN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1458" y="1289826"/>
            <a:ext cx="191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WEB (1025px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b="46667"/>
          <a:stretch/>
        </p:blipFill>
        <p:spPr>
          <a:xfrm>
            <a:off x="6988971" y="369573"/>
            <a:ext cx="1856625" cy="59029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31" y="1474492"/>
            <a:ext cx="2260989" cy="49800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4" t="53091" r="1"/>
          <a:stretch/>
        </p:blipFill>
        <p:spPr>
          <a:xfrm>
            <a:off x="9313246" y="1017023"/>
            <a:ext cx="1958509" cy="543753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1024px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63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MAIN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-1" b="73858"/>
          <a:stretch/>
        </p:blipFill>
        <p:spPr>
          <a:xfrm>
            <a:off x="4790831" y="1801906"/>
            <a:ext cx="1229640" cy="46708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56202"/>
          <a:stretch/>
        </p:blipFill>
        <p:spPr>
          <a:xfrm>
            <a:off x="8399077" y="116541"/>
            <a:ext cx="1138683" cy="674145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25980" r="-1" b="43717"/>
          <a:stretch/>
        </p:blipFill>
        <p:spPr>
          <a:xfrm>
            <a:off x="6585088" y="550115"/>
            <a:ext cx="1249371" cy="587430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54933" y="1346845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54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1458" y="1289826"/>
            <a:ext cx="191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WEB (1025px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1024px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5" t="50060"/>
          <a:stretch/>
        </p:blipFill>
        <p:spPr>
          <a:xfrm>
            <a:off x="9668391" y="2867891"/>
            <a:ext cx="1973660" cy="3424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63" y="1332875"/>
            <a:ext cx="2606237" cy="53835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b="49900"/>
          <a:stretch/>
        </p:blipFill>
        <p:spPr>
          <a:xfrm>
            <a:off x="7259265" y="1289826"/>
            <a:ext cx="1958004" cy="34358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SUB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0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2800" y="1567839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" t="45172" r="1"/>
          <a:stretch/>
        </p:blipFill>
        <p:spPr>
          <a:xfrm>
            <a:off x="5122709" y="609600"/>
            <a:ext cx="1074706" cy="5798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b="53778"/>
          <a:stretch/>
        </p:blipFill>
        <p:spPr>
          <a:xfrm>
            <a:off x="3234386" y="1332875"/>
            <a:ext cx="1156489" cy="5366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SUB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31" y="1332875"/>
            <a:ext cx="2270555" cy="48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6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105037" y="2454729"/>
              <a:ext cx="1887137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4000" dirty="0" smtClean="0">
                  <a:solidFill>
                    <a:schemeClr val="bg1"/>
                  </a:solidFill>
                </a:rPr>
                <a:t>AFTER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84092" y="2455529"/>
              <a:ext cx="2193165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4000" dirty="0" smtClean="0">
                  <a:solidFill>
                    <a:schemeClr val="bg1"/>
                  </a:solidFill>
                </a:rPr>
                <a:t>BEFORE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7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70564" cy="36705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40000"/>
                  </a:srgbClr>
                </a:solidFill>
              </a:rPr>
              <a:t>1</a:t>
            </a:r>
            <a:endParaRPr lang="ko-KR" altLang="en-US" sz="16600" b="1" dirty="0">
              <a:solidFill>
                <a:srgbClr val="D91833">
                  <a:alpha val="40000"/>
                </a:srgb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823284" y="3304062"/>
            <a:ext cx="4962579" cy="1444401"/>
            <a:chOff x="5823284" y="3304062"/>
            <a:chExt cx="4962579" cy="1444401"/>
          </a:xfrm>
        </p:grpSpPr>
        <p:sp>
          <p:nvSpPr>
            <p:cNvPr id="6" name="직사각형 5"/>
            <p:cNvSpPr/>
            <p:nvPr/>
          </p:nvSpPr>
          <p:spPr>
            <a:xfrm>
              <a:off x="5823284" y="4635028"/>
              <a:ext cx="4962579" cy="113435"/>
            </a:xfrm>
            <a:prstGeom prst="rect">
              <a:avLst/>
            </a:prstGeom>
            <a:solidFill>
              <a:srgbClr val="D9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993" y="3304062"/>
              <a:ext cx="3844869" cy="13111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dirty="0" smtClean="0">
                  <a:solidFill>
                    <a:srgbClr val="D91833"/>
                  </a:solidFill>
                </a:rPr>
                <a:t>1</a:t>
              </a:r>
              <a:r>
                <a:rPr lang="ko-KR" altLang="en-US" dirty="0" smtClean="0">
                  <a:solidFill>
                    <a:srgbClr val="D91833"/>
                  </a:solidFill>
                </a:rPr>
                <a:t>조</a:t>
              </a:r>
              <a:endParaRPr lang="ko-KR" altLang="en-US" dirty="0">
                <a:solidFill>
                  <a:srgbClr val="D91833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849553" y="5004971"/>
            <a:ext cx="293094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분담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기간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44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1798845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rgbClr val="D91833"/>
                </a:solidFill>
              </a:rPr>
              <a:t>벤치마킹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5122" name="Picture 2" descr="https://lh7-us.googleusercontent.com/46nMVTviV9sRl7rP3Hkc2XktygDEiIPl3aLj__3WEUkPi1jd0Q1l8bBiMXl-xPlIq-AzIIVI1N_kcVgTPbGS448y81jUEKvXoSzTXgggUxe5TrI3tJkfOSdun_0Jp5K8xnwLcZ7EjXxoSQOFOdM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641" y="1679025"/>
            <a:ext cx="27051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us.googleusercontent.com/QDGvFFxHuK6gjDw-2nMXw4LyyO_X5WjiRi027aucCu7x91IcQKCwMzNosEXRwUCijuJLFuIk8eH_FVClaECiJ-XCeXLfZiQku6RrJM7SY85hlY-mF-PRBWM1s2HlDRqSOppIRPfv6hi6-MiO790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248" y="1998437"/>
            <a:ext cx="4422775" cy="386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86810" y="5863050"/>
            <a:ext cx="3097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위치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&gt; STATS  &gt;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 기록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65095" y="288682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가시성 </a:t>
            </a:r>
            <a:r>
              <a:rPr lang="en-US" altLang="ko-KR" sz="2400" dirty="0" smtClean="0">
                <a:solidFill>
                  <a:schemeClr val="tx1"/>
                </a:solidFill>
              </a:rPr>
              <a:t>: HOME &amp; AWAY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41133" y="5964433"/>
            <a:ext cx="496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경기장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구분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따른 예매하기 버튼 색상 구분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386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386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81332" y="2258427"/>
            <a:ext cx="4869184" cy="3316337"/>
            <a:chOff x="966351" y="2521602"/>
            <a:chExt cx="4869184" cy="3316337"/>
          </a:xfrm>
        </p:grpSpPr>
        <p:pic>
          <p:nvPicPr>
            <p:cNvPr id="13" name="Picture 2" descr="https://lh7-us.googleusercontent.com/4fulTjbIRSEiWsYUrdhbFBfg2BGHOIpf38aLi1hfITSkoSoUSbodqXcbfzrloquoLZ0ksr_s4Zb8LtWP2OI1317O1HCsvjgPs2CAwg3dQAYtRCAo8YqVaNSAWsOASacD2_YHQ05TywVUQqaAFFA=s204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5360" y="2521602"/>
              <a:ext cx="4493756" cy="3221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4937760" y="3532909"/>
              <a:ext cx="897775" cy="2269375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66351" y="3177817"/>
              <a:ext cx="1351995" cy="266012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692128" y="2287700"/>
            <a:ext cx="4632006" cy="3467763"/>
            <a:chOff x="6966098" y="2416248"/>
            <a:chExt cx="4632006" cy="3467763"/>
          </a:xfrm>
        </p:grpSpPr>
        <p:pic>
          <p:nvPicPr>
            <p:cNvPr id="17" name="Picture 4" descr="https://lh7-us.googleusercontent.com/br9AvEAj3YYPmBGCz6jNylsSsrGdiYC3iR_LL6Qc-2EX-JOCq6DIys9ciAlm7d9k6E848TqEoQkrp5HBzWO5URLcCvL2pNPL1IUhnlzTqZRFthPv-j3eprk8AzD1kz12-Z49yafZeRN8Y40otwk=s204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8946" y="2416248"/>
              <a:ext cx="4331369" cy="3198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10700329" y="3532909"/>
              <a:ext cx="897775" cy="2269375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966098" y="3223889"/>
              <a:ext cx="1351995" cy="266012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5400000">
              <a:off x="9220381" y="2591199"/>
              <a:ext cx="577661" cy="152273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7628241" y="862914"/>
            <a:ext cx="214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CSS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및 기능 추가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8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4847" y="286046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2400" dirty="0" err="1">
                <a:solidFill>
                  <a:schemeClr val="tx1"/>
                </a:solidFill>
              </a:rPr>
              <a:t>독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</a:rPr>
              <a:t>모바일 뷰 </a:t>
            </a:r>
            <a:r>
              <a:rPr lang="en-US" altLang="ko-KR" sz="2400" dirty="0" smtClean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85795" y="5837215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남자부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여자부 선택 영역 확대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검색 영역 색상 구분 및 상세 조건 영역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표 구분 영역과 결과 영역을 새로 정렬 하여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중점 콘텐츠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작성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34006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34006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429438" y="2108501"/>
            <a:ext cx="3828713" cy="3341284"/>
            <a:chOff x="1558361" y="2496654"/>
            <a:chExt cx="3828713" cy="3341284"/>
          </a:xfrm>
        </p:grpSpPr>
        <p:pic>
          <p:nvPicPr>
            <p:cNvPr id="24" name="Picture 2" descr="https://lh7-us.googleusercontent.com/9hdppJqB8jrJUJ0__gDHIVCMHxnMt3MTGY14BIkxM5B5pJVk48Vz9tIdZLAJMkZs04HRDOUA917by_pXjbX9EONejrC8i2B3uo5ljbp-CHqgFCk961qcFqqD8GOrFZvdlrOdLP5-h6dz8O6IAKs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643" y="2496654"/>
              <a:ext cx="1781746" cy="3225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https://lh7-us.googleusercontent.com/dXAiHHlviXWgRCXUCnPwIDpWmt3tAnzRUa6YnCsj8F-Q71ur0G_tlrCzADxj6-Skx2wYXni6SkQbqmJ-MfAU6Xdt7LQJiyRLwTJ4Pdb-dkBff5e61lW36gfDaElPxFqjjshcYUKGs7DMIM6pjhI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3677" y="2527328"/>
              <a:ext cx="1903397" cy="331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모서리가 둥근 직사각형 25"/>
            <p:cNvSpPr/>
            <p:nvPr/>
          </p:nvSpPr>
          <p:spPr>
            <a:xfrm rot="5400000">
              <a:off x="1793947" y="2345056"/>
              <a:ext cx="507498" cy="810694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 rot="5400000">
              <a:off x="2336252" y="3533094"/>
              <a:ext cx="516526" cy="2072307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7033231" y="2015194"/>
            <a:ext cx="4289740" cy="3450007"/>
            <a:chOff x="7040281" y="2626064"/>
            <a:chExt cx="4289740" cy="3450007"/>
          </a:xfrm>
        </p:grpSpPr>
        <p:pic>
          <p:nvPicPr>
            <p:cNvPr id="29" name="Picture 6" descr="https://lh7-us.googleusercontent.com/biFX4AlSX14YLjW2AQgoVPoTAsAGrzG7VrtHhSurVT8seQERRJ7IWk0fJVgBzpx2kAGia-GTKuenQJJcAD0D4ZXSjWCCFoV8GduvMMiXX374apt5dU023pAiix9KguVNBjUzZ6ThFXHeB__eIGE=s204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820" y="2626064"/>
              <a:ext cx="2056020" cy="3299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https://lh7-us.googleusercontent.com/t8cKhGX-TXxvH1B2e64dTsU8HyGDKqZWrRgetDgrkqOeU1USeiuPvRn6CS604Bj_3VHzdLbvqnesty8CRZLP33Ic1vTjng3LYXLUjQcZFhpBtgaL-R7lpdglUPLqQgGR619d2CZi5eruKJFxuno=s204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957" y="2626064"/>
              <a:ext cx="2034064" cy="3388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모서리가 둥근 직사각형 30"/>
            <p:cNvSpPr/>
            <p:nvPr/>
          </p:nvSpPr>
          <p:spPr>
            <a:xfrm rot="5400000">
              <a:off x="7853322" y="1894125"/>
              <a:ext cx="615899" cy="2127137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 rot="5400000">
              <a:off x="7573508" y="4283266"/>
              <a:ext cx="1259578" cy="232603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4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" name="main_expl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54071" y="1159090"/>
            <a:ext cx="6970248" cy="2040250"/>
          </a:xfrm>
          <a:prstGeom prst="rect">
            <a:avLst/>
          </a:prstGeom>
        </p:spPr>
      </p:pic>
      <p:pic>
        <p:nvPicPr>
          <p:cNvPr id="5" name="main_explain_chang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45106" y="3659706"/>
            <a:ext cx="6949083" cy="191552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 rot="5400000">
            <a:off x="4661383" y="142691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5400000">
            <a:off x="4712883" y="2715685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94479" y="5904299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내릴 때 컨텐츠 내용을 가려 방해가 되어 스크롤 탑일 때만 생기고 스크롤 내리면 없어지는 기능을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97946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4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04322" y="272665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2400" dirty="0" err="1">
                <a:solidFill>
                  <a:schemeClr val="tx1"/>
                </a:solidFill>
              </a:rPr>
              <a:t>독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</a:rPr>
              <a:t>모바일 잘린 부분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65471" y="5708896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사이즈일 때 컨텐츠가 슬라이드인데 잘린 것처럼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보여 제일 최근 결과만 보이는 것으로 변경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526678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526678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709768" y="2152115"/>
            <a:ext cx="2989257" cy="3162170"/>
            <a:chOff x="347499" y="1555688"/>
            <a:chExt cx="2989257" cy="316217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499" y="1789724"/>
              <a:ext cx="2498986" cy="2883134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 rot="5400000">
              <a:off x="1109223" y="2490324"/>
              <a:ext cx="3162170" cy="1292897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614123" y="2057266"/>
            <a:ext cx="3105121" cy="3393165"/>
            <a:chOff x="8873755" y="1842332"/>
            <a:chExt cx="3105121" cy="3393165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3755" y="1842332"/>
              <a:ext cx="2663592" cy="3393165"/>
            </a:xfrm>
            <a:prstGeom prst="rect">
              <a:avLst/>
            </a:prstGeom>
          </p:spPr>
        </p:pic>
        <p:sp>
          <p:nvSpPr>
            <p:cNvPr id="34" name="오른쪽 화살표 33"/>
            <p:cNvSpPr/>
            <p:nvPr/>
          </p:nvSpPr>
          <p:spPr>
            <a:xfrm rot="10800000">
              <a:off x="11400377" y="3378819"/>
              <a:ext cx="578499" cy="320189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4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23017" y="290964"/>
            <a:ext cx="3719939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2400" dirty="0" err="1">
                <a:solidFill>
                  <a:schemeClr val="tx1"/>
                </a:solidFill>
              </a:rPr>
              <a:t>독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</a:rPr>
              <a:t>설명 추가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32614" y="5998247"/>
            <a:ext cx="537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잘 모르는 사람도 알 수 있게 로고 옆에 팀 이름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47069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47069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78" y="2093343"/>
            <a:ext cx="3930034" cy="37563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17" y="2072698"/>
            <a:ext cx="3898028" cy="37770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16557" y="257364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01457" y="5761388"/>
            <a:ext cx="3790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맞춰 스크롤 색 변경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스크롤이 없어도 되는 부분 스크롤 삭제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554669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554669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2" y="2666259"/>
            <a:ext cx="2487659" cy="23610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90" y="2283703"/>
            <a:ext cx="2191109" cy="330456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577659" y="2283703"/>
            <a:ext cx="4905828" cy="3304564"/>
            <a:chOff x="6577659" y="2283703"/>
            <a:chExt cx="4905828" cy="330456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659" y="2599679"/>
              <a:ext cx="2430472" cy="249582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4041" y="2283703"/>
              <a:ext cx="2209446" cy="3304564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14277" y="257364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827191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사이즈일 때 빈 공간 없애고 테이블 크기를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늘려 디자인 변경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29315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29315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2313913"/>
            <a:ext cx="4852307" cy="321231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52" y="2277468"/>
            <a:ext cx="4893958" cy="328519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5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77867" y="257364"/>
            <a:ext cx="34285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폰트 사이즈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780537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다른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페이지와 같은 폰트 사이즈로 변경해 통일성과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가독성을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높임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769271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769271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7" y="2674062"/>
            <a:ext cx="4850735" cy="26412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85" y="2899196"/>
            <a:ext cx="5588330" cy="24079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8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97987" y="213046"/>
            <a:ext cx="29713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톤앤매너</a:t>
            </a:r>
            <a:r>
              <a:rPr lang="ko-KR" altLang="en-US" sz="2400" dirty="0" smtClean="0">
                <a:solidFill>
                  <a:schemeClr val="tx1"/>
                </a:solidFill>
              </a:rPr>
              <a:t> 맞춤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76926" y="6032143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맞는 색상으로 바꿔 통일성을 높이고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맞춤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6" y="1944158"/>
            <a:ext cx="2324237" cy="370425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210" y="5048705"/>
            <a:ext cx="3142278" cy="7270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878" y="2431605"/>
            <a:ext cx="3003258" cy="191309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464592" y="1944158"/>
            <a:ext cx="5612748" cy="3925708"/>
            <a:chOff x="6464592" y="1944158"/>
            <a:chExt cx="5612748" cy="392570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592" y="1944158"/>
              <a:ext cx="2361742" cy="3704253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808" y="4954639"/>
              <a:ext cx="3157532" cy="9152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6334" y="2434812"/>
              <a:ext cx="3079612" cy="1908850"/>
            </a:xfrm>
            <a:prstGeom prst="rect">
              <a:avLst/>
            </a:prstGeom>
          </p:spPr>
        </p:pic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5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819560" y="17278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 smtClean="0">
                <a:solidFill>
                  <a:srgbClr val="D91833"/>
                </a:solidFill>
              </a:rPr>
              <a:t>업무 분담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080845" y="3092991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17959" y="3092992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949402" y="3092993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19559" y="8313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D91833"/>
                </a:solidFill>
              </a:rPr>
              <a:t>조원 소개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600" y="1700186"/>
            <a:ext cx="1668718" cy="16687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77" y="1853763"/>
            <a:ext cx="1488246" cy="14882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82" y="1803209"/>
            <a:ext cx="1565695" cy="156569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340932" y="3534315"/>
            <a:ext cx="7444539" cy="923330"/>
            <a:chOff x="2340932" y="3623965"/>
            <a:chExt cx="7444539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2340932" y="3623965"/>
              <a:ext cx="12400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임수한</a:t>
              </a:r>
              <a:endParaRPr lang="en-US" altLang="ko-KR" dirty="0"/>
            </a:p>
            <a:p>
              <a:pPr algn="ctr"/>
              <a:endParaRPr lang="en-US" altLang="ko-KR" dirty="0">
                <a:latin typeface="+mn-lt"/>
                <a:ea typeface="+mn-ea"/>
              </a:endParaRPr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비실이</a:t>
              </a:r>
              <a:endParaRPr lang="en-US" altLang="ko-KR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919" y="3623965"/>
              <a:ext cx="13641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장보은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비실이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611014" y="3623965"/>
              <a:ext cx="11744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고소현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err="1" smtClean="0"/>
                <a:t>꼬소</a:t>
              </a:r>
              <a:endParaRPr lang="en-US" altLang="ko-KR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222394" y="3553603"/>
            <a:ext cx="8023312" cy="2215991"/>
            <a:chOff x="2222394" y="3643253"/>
            <a:chExt cx="8023312" cy="2215991"/>
          </a:xfrm>
        </p:grpSpPr>
        <p:sp>
          <p:nvSpPr>
            <p:cNvPr id="15" name="TextBox 14"/>
            <p:cNvSpPr txBox="1"/>
            <p:nvPr/>
          </p:nvSpPr>
          <p:spPr>
            <a:xfrm>
              <a:off x="5289122" y="3674175"/>
              <a:ext cx="176774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CLUB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GAME (sub)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/>
                <a:t>최종 취합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r>
                <a:rPr lang="en-US" altLang="ko-KR" dirty="0" smtClean="0"/>
                <a:t>- </a:t>
              </a:r>
              <a:r>
                <a:rPr lang="en-US" altLang="ko-KR" sz="1600" dirty="0" smtClean="0"/>
                <a:t>SWOT </a:t>
              </a:r>
              <a:r>
                <a:rPr lang="ko-KR" altLang="en-US" sz="1600" dirty="0" smtClean="0"/>
                <a:t>자료 분석</a:t>
              </a:r>
              <a:endParaRPr lang="en-US" altLang="ko-KR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22394" y="3754858"/>
              <a:ext cx="169001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STATS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TICKET (sub)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r>
                <a:rPr lang="en-US" altLang="ko-KR" dirty="0" smtClean="0"/>
                <a:t>- </a:t>
              </a:r>
              <a:r>
                <a:rPr lang="en-US" altLang="ko-KR" sz="1600" dirty="0" smtClean="0"/>
                <a:t>PPT </a:t>
              </a:r>
              <a:r>
                <a:rPr lang="ko-KR" altLang="en-US" sz="1600" dirty="0" smtClean="0"/>
                <a:t>구성</a:t>
              </a:r>
              <a:endParaRPr lang="en-US" altLang="ko-KR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45224" y="3643253"/>
              <a:ext cx="180048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MAIN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TEAM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MEDIA (sub)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PPT </a:t>
              </a:r>
              <a:r>
                <a:rPr lang="ko-KR" altLang="en-US" sz="1600" dirty="0" smtClean="0"/>
                <a:t>디자인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SWOT </a:t>
              </a:r>
              <a:r>
                <a:rPr lang="ko-KR" altLang="en-US" sz="1600" dirty="0" smtClean="0"/>
                <a:t>자료 분석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11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39151" y="5904299"/>
            <a:ext cx="524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겹치는 부분 삭제 후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hover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효과로 사용자가 알 수 있게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함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27" y="1459095"/>
            <a:ext cx="6293768" cy="158833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27" y="3945247"/>
            <a:ext cx="6267296" cy="156186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74133" y="213046"/>
            <a:ext cx="3954168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기능 추가 </a:t>
            </a:r>
            <a:r>
              <a:rPr lang="ko-KR" altLang="en-US" sz="2400" smtClean="0">
                <a:solidFill>
                  <a:schemeClr val="tx1"/>
                </a:solidFill>
              </a:rPr>
              <a:t>및 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33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967" y="1208719"/>
            <a:ext cx="6280469" cy="13118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94" y="4280593"/>
            <a:ext cx="4537604" cy="10001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924792" y="5471132"/>
            <a:ext cx="358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테이블로 만들어 리더기에 읽힘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05906" y="2495455"/>
            <a:ext cx="713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하나의 이미지 파일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리더기에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안읽힘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모바일에서 너무 작아서 읽기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힘듬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6418241" y="3424877"/>
            <a:ext cx="182880" cy="349134"/>
          </a:xfrm>
          <a:prstGeom prst="down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680932" y="213047"/>
            <a:ext cx="2463747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 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77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95158" y="171482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디자인 변경 및 기능 추가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19976" y="2221460"/>
            <a:ext cx="5576310" cy="3868179"/>
            <a:chOff x="6219976" y="2221460"/>
            <a:chExt cx="5576310" cy="386817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9976" y="2221460"/>
              <a:ext cx="5576310" cy="160891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4437" y="4029696"/>
              <a:ext cx="4287387" cy="2059943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59" y="2339688"/>
            <a:ext cx="5246334" cy="148664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102867" y="4545495"/>
            <a:ext cx="3870698" cy="1259986"/>
            <a:chOff x="1335949" y="4726194"/>
            <a:chExt cx="3870698" cy="1259986"/>
          </a:xfrm>
        </p:grpSpPr>
        <p:sp>
          <p:nvSpPr>
            <p:cNvPr id="24" name="직사각형 23"/>
            <p:cNvSpPr/>
            <p:nvPr/>
          </p:nvSpPr>
          <p:spPr>
            <a:xfrm>
              <a:off x="1543887" y="5616848"/>
              <a:ext cx="3314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변경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이미지 클릭하면 확대 기능 추가</a:t>
              </a:r>
              <a:endPara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35949" y="4726194"/>
              <a:ext cx="3870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기존 사이트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하나의 이미지 파일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,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클릭 안됨</a:t>
              </a:r>
              <a:endPara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6" name="아래쪽 화살표 25"/>
            <p:cNvSpPr/>
            <p:nvPr/>
          </p:nvSpPr>
          <p:spPr>
            <a:xfrm>
              <a:off x="3092335" y="5181620"/>
              <a:ext cx="182880" cy="349134"/>
            </a:xfrm>
            <a:prstGeom prst="downArrow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8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483282" y="1797319"/>
            <a:ext cx="5049698" cy="4719818"/>
            <a:chOff x="6483282" y="1797319"/>
            <a:chExt cx="5049698" cy="471981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3282" y="1797319"/>
              <a:ext cx="5049698" cy="2356289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0845" y="4330398"/>
              <a:ext cx="4254572" cy="2186739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86" y="1797319"/>
            <a:ext cx="4505618" cy="253361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57393" y="5100601"/>
            <a:ext cx="5581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사이트는 지도만 보이기 때문에 사용자가 이용하기 어려워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지도를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클릭하면 링크를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걸어두어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카카오맵으로 이동하게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5909043" y="3173877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095158" y="171482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디자인 변경 및 기능 추가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/>
                </a:solidFill>
              </a:rPr>
              <a:t>4</a:t>
            </a:r>
            <a:endParaRPr lang="ko-KR" altLang="en-US" sz="16600" b="1" dirty="0">
              <a:solidFill>
                <a:srgbClr val="D91833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98182" y="3437335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D91833"/>
                </a:solidFill>
              </a:rPr>
              <a:t>마무리</a:t>
            </a:r>
            <a:endParaRPr lang="ko-KR" altLang="en-US" dirty="0">
              <a:solidFill>
                <a:srgbClr val="D91833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75" y="2137943"/>
            <a:ext cx="3535785" cy="3535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87173" y="4935405"/>
            <a:ext cx="1817442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2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</p:cNvPr>
          <p:cNvSpPr txBox="1"/>
          <p:nvPr/>
        </p:nvSpPr>
        <p:spPr>
          <a:xfrm>
            <a:off x="439433" y="2455529"/>
            <a:ext cx="1140294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D91833"/>
                </a:solidFill>
              </a:rPr>
              <a:t>http://sooparkle.dothome.co.kr/index.html</a:t>
            </a:r>
            <a:endParaRPr lang="en-US" altLang="ko-KR" sz="3600" dirty="0" smtClean="0">
              <a:solidFill>
                <a:srgbClr val="D918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0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0564" y="995149"/>
            <a:ext cx="19812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 smtClean="0">
                <a:solidFill>
                  <a:srgbClr val="C00000"/>
                </a:solidFill>
              </a:rPr>
              <a:t>?</a:t>
            </a:r>
            <a:endParaRPr lang="ko-KR" altLang="en-US" sz="287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16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4036239" y="1487583"/>
            <a:ext cx="3732245" cy="36669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THANK YOU</a:t>
            </a:r>
            <a:endParaRPr lang="ko-KR" altLang="en-US" sz="44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5" y="2883214"/>
            <a:ext cx="875670" cy="87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1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140201" y="-23536"/>
            <a:ext cx="3992747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기간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093691" y="1071395"/>
            <a:ext cx="10461812" cy="5786605"/>
            <a:chOff x="466163" y="1071395"/>
            <a:chExt cx="10461812" cy="5786605"/>
          </a:xfrm>
        </p:grpSpPr>
        <p:grpSp>
          <p:nvGrpSpPr>
            <p:cNvPr id="19" name="그룹 18"/>
            <p:cNvGrpSpPr/>
            <p:nvPr/>
          </p:nvGrpSpPr>
          <p:grpSpPr>
            <a:xfrm>
              <a:off x="466163" y="1071395"/>
              <a:ext cx="8185247" cy="5786605"/>
              <a:chOff x="2043952" y="1071395"/>
              <a:chExt cx="8185247" cy="578660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3952" y="1071395"/>
                <a:ext cx="8185247" cy="578660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6732495" y="2814916"/>
                <a:ext cx="2976282" cy="197225"/>
              </a:xfrm>
              <a:prstGeom prst="rect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706471" y="3711387"/>
                <a:ext cx="5002305" cy="197225"/>
              </a:xfrm>
              <a:prstGeom prst="rect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오각형 6"/>
              <p:cNvSpPr/>
              <p:nvPr/>
            </p:nvSpPr>
            <p:spPr>
              <a:xfrm>
                <a:off x="2653553" y="3711387"/>
                <a:ext cx="1864659" cy="197225"/>
              </a:xfrm>
              <a:prstGeom prst="homePlate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오각형 8"/>
              <p:cNvSpPr/>
              <p:nvPr/>
            </p:nvSpPr>
            <p:spPr>
              <a:xfrm>
                <a:off x="2653553" y="4567403"/>
                <a:ext cx="6024282" cy="197225"/>
              </a:xfrm>
              <a:prstGeom prst="homePlate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8741058" y="4567403"/>
                <a:ext cx="967718" cy="188259"/>
              </a:xfrm>
              <a:prstGeom prst="rect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오각형 13"/>
              <p:cNvSpPr/>
              <p:nvPr/>
            </p:nvSpPr>
            <p:spPr>
              <a:xfrm>
                <a:off x="2653553" y="5423419"/>
                <a:ext cx="5002306" cy="205097"/>
              </a:xfrm>
              <a:prstGeom prst="homePlate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오각형 14"/>
              <p:cNvSpPr/>
              <p:nvPr/>
            </p:nvSpPr>
            <p:spPr>
              <a:xfrm flipV="1">
                <a:off x="2653553" y="5987239"/>
                <a:ext cx="2913530" cy="194651"/>
              </a:xfrm>
              <a:prstGeom prst="homePlate">
                <a:avLst/>
              </a:prstGeom>
              <a:solidFill>
                <a:srgbClr val="9A1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781601" y="5431837"/>
                <a:ext cx="1927175" cy="188259"/>
              </a:xfrm>
              <a:prstGeom prst="rect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오각형 16"/>
              <p:cNvSpPr/>
              <p:nvPr/>
            </p:nvSpPr>
            <p:spPr>
              <a:xfrm>
                <a:off x="2653553" y="6264009"/>
                <a:ext cx="5002306" cy="205097"/>
              </a:xfrm>
              <a:prstGeom prst="homePlate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8243047" y="2725271"/>
              <a:ext cx="1058304" cy="369332"/>
              <a:chOff x="8243047" y="2725271"/>
              <a:chExt cx="1058304" cy="369332"/>
            </a:xfrm>
          </p:grpSpPr>
          <p:sp>
            <p:nvSpPr>
              <p:cNvPr id="20" name="오른쪽 화살표 19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63469" y="2725271"/>
                <a:ext cx="537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기획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8243047" y="3625333"/>
              <a:ext cx="2684928" cy="369332"/>
              <a:chOff x="8243047" y="2725271"/>
              <a:chExt cx="2684928" cy="369332"/>
            </a:xfrm>
          </p:grpSpPr>
          <p:sp>
            <p:nvSpPr>
              <p:cNvPr id="24" name="오른쪽 화살표 23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HTML &amp; CSS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8243047" y="4476866"/>
              <a:ext cx="2684928" cy="369332"/>
              <a:chOff x="8243047" y="2725271"/>
              <a:chExt cx="2684928" cy="369332"/>
            </a:xfrm>
          </p:grpSpPr>
          <p:sp>
            <p:nvSpPr>
              <p:cNvPr id="27" name="오른쪽 화살표 26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JS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8243047" y="5090790"/>
              <a:ext cx="2684928" cy="369332"/>
              <a:chOff x="8243047" y="2725271"/>
              <a:chExt cx="2684928" cy="369332"/>
            </a:xfrm>
          </p:grpSpPr>
          <p:sp>
            <p:nvSpPr>
              <p:cNvPr id="30" name="오른쪽 화살표 29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9A1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취합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8243047" y="6181891"/>
              <a:ext cx="2684928" cy="369332"/>
              <a:chOff x="8243047" y="2725271"/>
              <a:chExt cx="2684928" cy="369332"/>
            </a:xfrm>
          </p:grpSpPr>
          <p:sp>
            <p:nvSpPr>
              <p:cNvPr id="33" name="오른쪽 화살표 32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PPT &amp; </a:t>
                </a:r>
                <a:r>
                  <a:rPr lang="ko-KR" altLang="en-US" dirty="0" err="1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발표준비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3124317" y="5167921"/>
              <a:ext cx="5006670" cy="181797"/>
            </a:xfrm>
            <a:prstGeom prst="rect">
              <a:avLst/>
            </a:prstGeom>
            <a:solidFill>
              <a:srgbClr val="9A1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166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94540" cy="36945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05133" y="3487270"/>
            <a:ext cx="2965007" cy="1074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D91833"/>
                </a:solidFill>
              </a:rPr>
              <a:t>SWOT </a:t>
            </a:r>
            <a:r>
              <a:rPr lang="ko-KR" altLang="en-US" dirty="0" smtClean="0">
                <a:solidFill>
                  <a:srgbClr val="D91833"/>
                </a:solidFill>
              </a:rPr>
              <a:t>분석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21436" y="4985021"/>
            <a:ext cx="3585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1981" y="305781"/>
            <a:ext cx="1937659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tx1"/>
                </a:solidFill>
              </a:rPr>
              <a:t>현 사이트</a:t>
            </a: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38" y="1089556"/>
            <a:ext cx="7256106" cy="2110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00447" y="3721232"/>
            <a:ext cx="35353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sz="20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- 1988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창단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- 2005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월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15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프로 출범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대전광역시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충무체육관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359" y="3647622"/>
            <a:ext cx="2352675" cy="5619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56379" y="4883345"/>
            <a:ext cx="3451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원래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공식홈페이지가 따로 존재하였지만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리뉴얼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프로배구연맹인 </a:t>
            </a:r>
            <a:r>
              <a:rPr lang="en-US" altLang="ko-KR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KOVO </a:t>
            </a:r>
            <a:r>
              <a:rPr lang="ko-KR" altLang="en-US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홈페이지 안으로 통합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되었다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8189" y="1921004"/>
            <a:ext cx="11118533" cy="4776114"/>
            <a:chOff x="588189" y="1921004"/>
            <a:chExt cx="11118533" cy="4776114"/>
          </a:xfrm>
        </p:grpSpPr>
        <p:grpSp>
          <p:nvGrpSpPr>
            <p:cNvPr id="12" name="그룹 11"/>
            <p:cNvGrpSpPr/>
            <p:nvPr/>
          </p:nvGrpSpPr>
          <p:grpSpPr>
            <a:xfrm>
              <a:off x="588189" y="1921004"/>
              <a:ext cx="1427584" cy="4776114"/>
              <a:chOff x="793102" y="2258008"/>
              <a:chExt cx="1119674" cy="3806890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793102" y="2258008"/>
                <a:ext cx="1119674" cy="3806890"/>
              </a:xfrm>
              <a:custGeom>
                <a:avLst/>
                <a:gdLst>
                  <a:gd name="connsiteX0" fmla="*/ 37322 w 1119674"/>
                  <a:gd name="connsiteY0" fmla="*/ 0 h 3806890"/>
                  <a:gd name="connsiteX1" fmla="*/ 0 w 1119674"/>
                  <a:gd name="connsiteY1" fmla="*/ 3023119 h 3806890"/>
                  <a:gd name="connsiteX2" fmla="*/ 363894 w 1119674"/>
                  <a:gd name="connsiteY2" fmla="*/ 3452327 h 3806890"/>
                  <a:gd name="connsiteX3" fmla="*/ 382555 w 1119674"/>
                  <a:gd name="connsiteY3" fmla="*/ 2360645 h 3806890"/>
                  <a:gd name="connsiteX4" fmla="*/ 671804 w 1119674"/>
                  <a:gd name="connsiteY4" fmla="*/ 2444621 h 3806890"/>
                  <a:gd name="connsiteX5" fmla="*/ 671804 w 1119674"/>
                  <a:gd name="connsiteY5" fmla="*/ 3564294 h 3806890"/>
                  <a:gd name="connsiteX6" fmla="*/ 923731 w 1119674"/>
                  <a:gd name="connsiteY6" fmla="*/ 3806890 h 3806890"/>
                  <a:gd name="connsiteX7" fmla="*/ 1007706 w 1119674"/>
                  <a:gd name="connsiteY7" fmla="*/ 2677886 h 3806890"/>
                  <a:gd name="connsiteX8" fmla="*/ 989045 w 1119674"/>
                  <a:gd name="connsiteY8" fmla="*/ 1884784 h 3806890"/>
                  <a:gd name="connsiteX9" fmla="*/ 429208 w 1119674"/>
                  <a:gd name="connsiteY9" fmla="*/ 1838131 h 3806890"/>
                  <a:gd name="connsiteX10" fmla="*/ 961053 w 1119674"/>
                  <a:gd name="connsiteY10" fmla="*/ 1623527 h 3806890"/>
                  <a:gd name="connsiteX11" fmla="*/ 1119674 w 1119674"/>
                  <a:gd name="connsiteY11" fmla="*/ 0 h 3806890"/>
                  <a:gd name="connsiteX12" fmla="*/ 37322 w 1119674"/>
                  <a:gd name="connsiteY12" fmla="*/ 0 h 380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9674" h="3806890">
                    <a:moveTo>
                      <a:pt x="37322" y="0"/>
                    </a:moveTo>
                    <a:lnTo>
                      <a:pt x="0" y="3023119"/>
                    </a:lnTo>
                    <a:lnTo>
                      <a:pt x="363894" y="3452327"/>
                    </a:lnTo>
                    <a:lnTo>
                      <a:pt x="382555" y="2360645"/>
                    </a:lnTo>
                    <a:lnTo>
                      <a:pt x="671804" y="2444621"/>
                    </a:lnTo>
                    <a:lnTo>
                      <a:pt x="671804" y="3564294"/>
                    </a:lnTo>
                    <a:lnTo>
                      <a:pt x="923731" y="3806890"/>
                    </a:lnTo>
                    <a:lnTo>
                      <a:pt x="1007706" y="2677886"/>
                    </a:lnTo>
                    <a:lnTo>
                      <a:pt x="989045" y="1884784"/>
                    </a:lnTo>
                    <a:lnTo>
                      <a:pt x="429208" y="1838131"/>
                    </a:lnTo>
                    <a:lnTo>
                      <a:pt x="961053" y="1623527"/>
                    </a:lnTo>
                    <a:lnTo>
                      <a:pt x="1119674" y="0"/>
                    </a:lnTo>
                    <a:lnTo>
                      <a:pt x="37322" y="0"/>
                    </a:lnTo>
                    <a:close/>
                  </a:path>
                </a:pathLst>
              </a:custGeom>
              <a:solidFill>
                <a:srgbClr val="D91833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1156996" y="2696547"/>
                <a:ext cx="335902" cy="503853"/>
              </a:xfrm>
              <a:custGeom>
                <a:avLst/>
                <a:gdLst>
                  <a:gd name="connsiteX0" fmla="*/ 18661 w 335902"/>
                  <a:gd name="connsiteY0" fmla="*/ 0 h 503853"/>
                  <a:gd name="connsiteX1" fmla="*/ 0 w 335902"/>
                  <a:gd name="connsiteY1" fmla="*/ 475861 h 503853"/>
                  <a:gd name="connsiteX2" fmla="*/ 289249 w 335902"/>
                  <a:gd name="connsiteY2" fmla="*/ 503853 h 503853"/>
                  <a:gd name="connsiteX3" fmla="*/ 335902 w 335902"/>
                  <a:gd name="connsiteY3" fmla="*/ 18661 h 503853"/>
                  <a:gd name="connsiteX4" fmla="*/ 18661 w 335902"/>
                  <a:gd name="connsiteY4" fmla="*/ 0 h 50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902" h="503853">
                    <a:moveTo>
                      <a:pt x="18661" y="0"/>
                    </a:moveTo>
                    <a:lnTo>
                      <a:pt x="0" y="475861"/>
                    </a:lnTo>
                    <a:lnTo>
                      <a:pt x="289249" y="503853"/>
                    </a:lnTo>
                    <a:lnTo>
                      <a:pt x="335902" y="18661"/>
                    </a:lnTo>
                    <a:lnTo>
                      <a:pt x="1866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자유형 12"/>
            <p:cNvSpPr/>
            <p:nvPr/>
          </p:nvSpPr>
          <p:spPr>
            <a:xfrm>
              <a:off x="10101857" y="1950098"/>
              <a:ext cx="1604865" cy="4747020"/>
            </a:xfrm>
            <a:custGeom>
              <a:avLst/>
              <a:gdLst>
                <a:gd name="connsiteX0" fmla="*/ 1240971 w 1268963"/>
                <a:gd name="connsiteY0" fmla="*/ 0 h 2668556"/>
                <a:gd name="connsiteX1" fmla="*/ 1250302 w 1268963"/>
                <a:gd name="connsiteY1" fmla="*/ 494523 h 2668556"/>
                <a:gd name="connsiteX2" fmla="*/ 905069 w 1268963"/>
                <a:gd name="connsiteY2" fmla="*/ 457200 h 2668556"/>
                <a:gd name="connsiteX3" fmla="*/ 905069 w 1268963"/>
                <a:gd name="connsiteY3" fmla="*/ 317241 h 2668556"/>
                <a:gd name="connsiteX4" fmla="*/ 597159 w 1268963"/>
                <a:gd name="connsiteY4" fmla="*/ 307911 h 2668556"/>
                <a:gd name="connsiteX5" fmla="*/ 615820 w 1268963"/>
                <a:gd name="connsiteY5" fmla="*/ 559837 h 2668556"/>
                <a:gd name="connsiteX6" fmla="*/ 1240971 w 1268963"/>
                <a:gd name="connsiteY6" fmla="*/ 699796 h 2668556"/>
                <a:gd name="connsiteX7" fmla="*/ 1268963 w 1268963"/>
                <a:gd name="connsiteY7" fmla="*/ 1567543 h 2668556"/>
                <a:gd name="connsiteX8" fmla="*/ 167951 w 1268963"/>
                <a:gd name="connsiteY8" fmla="*/ 2668556 h 2668556"/>
                <a:gd name="connsiteX9" fmla="*/ 65314 w 1268963"/>
                <a:gd name="connsiteY9" fmla="*/ 1110343 h 2668556"/>
                <a:gd name="connsiteX10" fmla="*/ 391886 w 1268963"/>
                <a:gd name="connsiteY10" fmla="*/ 1054360 h 2668556"/>
                <a:gd name="connsiteX11" fmla="*/ 419878 w 1268963"/>
                <a:gd name="connsiteY11" fmla="*/ 1931437 h 2668556"/>
                <a:gd name="connsiteX12" fmla="*/ 877078 w 1268963"/>
                <a:gd name="connsiteY12" fmla="*/ 1558213 h 2668556"/>
                <a:gd name="connsiteX13" fmla="*/ 783771 w 1268963"/>
                <a:gd name="connsiteY13" fmla="*/ 905070 h 2668556"/>
                <a:gd name="connsiteX14" fmla="*/ 46653 w 1268963"/>
                <a:gd name="connsiteY14" fmla="*/ 727788 h 2668556"/>
                <a:gd name="connsiteX15" fmla="*/ 0 w 1268963"/>
                <a:gd name="connsiteY15" fmla="*/ 9331 h 2668556"/>
                <a:gd name="connsiteX16" fmla="*/ 1240971 w 1268963"/>
                <a:gd name="connsiteY16" fmla="*/ 0 h 266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8963" h="2668556">
                  <a:moveTo>
                    <a:pt x="1240971" y="0"/>
                  </a:moveTo>
                  <a:lnTo>
                    <a:pt x="1250302" y="494523"/>
                  </a:lnTo>
                  <a:lnTo>
                    <a:pt x="905069" y="457200"/>
                  </a:lnTo>
                  <a:lnTo>
                    <a:pt x="905069" y="317241"/>
                  </a:lnTo>
                  <a:lnTo>
                    <a:pt x="597159" y="307911"/>
                  </a:lnTo>
                  <a:lnTo>
                    <a:pt x="615820" y="559837"/>
                  </a:lnTo>
                  <a:lnTo>
                    <a:pt x="1240971" y="699796"/>
                  </a:lnTo>
                  <a:lnTo>
                    <a:pt x="1268963" y="1567543"/>
                  </a:lnTo>
                  <a:lnTo>
                    <a:pt x="167951" y="2668556"/>
                  </a:lnTo>
                  <a:lnTo>
                    <a:pt x="65314" y="1110343"/>
                  </a:lnTo>
                  <a:lnTo>
                    <a:pt x="391886" y="1054360"/>
                  </a:lnTo>
                  <a:lnTo>
                    <a:pt x="419878" y="1931437"/>
                  </a:lnTo>
                  <a:lnTo>
                    <a:pt x="877078" y="1558213"/>
                  </a:lnTo>
                  <a:lnTo>
                    <a:pt x="783771" y="905070"/>
                  </a:lnTo>
                  <a:lnTo>
                    <a:pt x="46653" y="727788"/>
                  </a:lnTo>
                  <a:lnTo>
                    <a:pt x="0" y="9331"/>
                  </a:lnTo>
                  <a:lnTo>
                    <a:pt x="1240971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549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52736"/>
            <a:ext cx="6059488" cy="2483406"/>
          </a:xfrm>
          <a:prstGeom prst="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59488" y="2052736"/>
            <a:ext cx="6132512" cy="24834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79813" y="2688610"/>
            <a:ext cx="277882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 smtClean="0">
                <a:solidFill>
                  <a:schemeClr val="bg1"/>
                </a:solidFill>
              </a:rPr>
              <a:t>S W O T</a:t>
            </a:r>
          </a:p>
          <a:p>
            <a:pPr algn="ctr"/>
            <a:r>
              <a:rPr lang="ko-KR" altLang="en-US" sz="5400" dirty="0" smtClean="0">
                <a:solidFill>
                  <a:schemeClr val="bg1"/>
                </a:solidFill>
              </a:rPr>
              <a:t>분석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1065995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9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1" name="TextBox 10"/>
            <p:cNvSpPr txBox="1"/>
            <p:nvPr/>
          </p:nvSpPr>
          <p:spPr>
            <a:xfrm>
              <a:off x="1287294" y="4872841"/>
              <a:ext cx="50034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배구에 대한 세세한 정보들을 알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팀만의 정보들을 볼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팀의 색깔이 강해 </a:t>
              </a:r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팀팬들에게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소속감을 부여 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강점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959953" y="585581"/>
            <a:ext cx="10523835" cy="5630513"/>
            <a:chOff x="959953" y="585581"/>
            <a:chExt cx="10523835" cy="563051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035" y="4005282"/>
              <a:ext cx="4634753" cy="221081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9765" y="585581"/>
              <a:ext cx="4634753" cy="308077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953" y="1447946"/>
              <a:ext cx="4634753" cy="22184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0080334" y="3813667"/>
            <a:ext cx="16295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solidFill>
                  <a:srgbClr val="D91833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2289</TotalTime>
  <Words>962</Words>
  <Application>Microsoft Office PowerPoint</Application>
  <PresentationFormat>와이드스크린</PresentationFormat>
  <Paragraphs>313</Paragraphs>
  <Slides>47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맑은 고딕</vt:lpstr>
      <vt:lpstr>강원교육모두 Light</vt:lpstr>
      <vt:lpstr>Arial</vt:lpstr>
      <vt:lpstr>강원교육모두 Bold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125</cp:revision>
  <dcterms:created xsi:type="dcterms:W3CDTF">2023-12-18T03:07:59Z</dcterms:created>
  <dcterms:modified xsi:type="dcterms:W3CDTF">2023-12-27T07:05:28Z</dcterms:modified>
</cp:coreProperties>
</file>